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3" r:id="rId5"/>
    <p:sldId id="259" r:id="rId6"/>
    <p:sldId id="265" r:id="rId7"/>
    <p:sldId id="266" r:id="rId8"/>
    <p:sldId id="267" r:id="rId9"/>
    <p:sldId id="268" r:id="rId10"/>
    <p:sldId id="269" r:id="rId11"/>
    <p:sldId id="270" r:id="rId12"/>
    <p:sldId id="261" r:id="rId13"/>
    <p:sldId id="262"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9/7/2020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9/7/2020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9/7/2020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9/7/2020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9/7/2020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34D7F-5501-4270-8403-BA7BE0CBEE74}"/>
              </a:ext>
            </a:extLst>
          </p:cNvPr>
          <p:cNvSpPr>
            <a:spLocks noGrp="1"/>
          </p:cNvSpPr>
          <p:nvPr>
            <p:ph type="ctrTitle"/>
          </p:nvPr>
        </p:nvSpPr>
        <p:spPr/>
        <p:txBody>
          <a:bodyPr/>
          <a:lstStyle/>
          <a:p>
            <a:r>
              <a:rPr lang="nl-NL" sz="2400" dirty="0"/>
              <a:t>Afweer</a:t>
            </a:r>
            <a:br>
              <a:rPr lang="nl-NL" sz="2400" dirty="0"/>
            </a:br>
            <a:r>
              <a:rPr lang="nl-NL" sz="2400" dirty="0"/>
              <a:t> en</a:t>
            </a:r>
            <a:br>
              <a:rPr lang="nl-NL" sz="2400" dirty="0"/>
            </a:br>
            <a:r>
              <a:rPr lang="nl-NL" sz="2400" dirty="0"/>
              <a:t>    lymfatisch stelsel</a:t>
            </a:r>
            <a:br>
              <a:rPr lang="nl-NL" sz="2400" dirty="0"/>
            </a:br>
            <a:r>
              <a:rPr lang="nl-NL" sz="2400" dirty="0"/>
              <a:t> les 2</a:t>
            </a:r>
          </a:p>
        </p:txBody>
      </p:sp>
      <p:sp>
        <p:nvSpPr>
          <p:cNvPr id="3" name="Ondertitel 2">
            <a:extLst>
              <a:ext uri="{FF2B5EF4-FFF2-40B4-BE49-F238E27FC236}">
                <a16:creationId xmlns:a16="http://schemas.microsoft.com/office/drawing/2014/main" id="{4FAF43D5-3182-46FD-87C5-B90436DADC39}"/>
              </a:ext>
            </a:extLst>
          </p:cNvPr>
          <p:cNvSpPr>
            <a:spLocks noGrp="1"/>
          </p:cNvSpPr>
          <p:nvPr>
            <p:ph type="subTitle" idx="1"/>
          </p:nvPr>
        </p:nvSpPr>
        <p:spPr/>
        <p:txBody>
          <a:bodyPr/>
          <a:lstStyle/>
          <a:p>
            <a:r>
              <a:rPr lang="nl-NL" dirty="0"/>
              <a:t>MK 2 D20 </a:t>
            </a:r>
          </a:p>
        </p:txBody>
      </p:sp>
    </p:spTree>
    <p:extLst>
      <p:ext uri="{BB962C8B-B14F-4D97-AF65-F5344CB8AC3E}">
        <p14:creationId xmlns:p14="http://schemas.microsoft.com/office/powerpoint/2010/main" val="228084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0C8A8-CB2A-4B0F-A174-CDA088070189}"/>
              </a:ext>
            </a:extLst>
          </p:cNvPr>
          <p:cNvSpPr>
            <a:spLocks noGrp="1"/>
          </p:cNvSpPr>
          <p:nvPr>
            <p:ph type="title"/>
          </p:nvPr>
        </p:nvSpPr>
        <p:spPr/>
        <p:txBody>
          <a:bodyPr/>
          <a:lstStyle/>
          <a:p>
            <a:r>
              <a:rPr lang="nl-NL" dirty="0"/>
              <a:t>Thymus ( zwezerik)</a:t>
            </a:r>
          </a:p>
        </p:txBody>
      </p:sp>
      <p:sp>
        <p:nvSpPr>
          <p:cNvPr id="3" name="Tijdelijke aanduiding voor inhoud 2">
            <a:extLst>
              <a:ext uri="{FF2B5EF4-FFF2-40B4-BE49-F238E27FC236}">
                <a16:creationId xmlns:a16="http://schemas.microsoft.com/office/drawing/2014/main" id="{46B5791A-CA44-43CA-9A07-B21F30ED3BD9}"/>
              </a:ext>
            </a:extLst>
          </p:cNvPr>
          <p:cNvSpPr>
            <a:spLocks noGrp="1"/>
          </p:cNvSpPr>
          <p:nvPr>
            <p:ph idx="1"/>
          </p:nvPr>
        </p:nvSpPr>
        <p:spPr/>
        <p:txBody>
          <a:bodyPr/>
          <a:lstStyle/>
          <a:p>
            <a:r>
              <a:rPr lang="nl-NL" dirty="0"/>
              <a:t>Is op kinderleeftijd het grootst, ligt in de borstholte achter het borstbeen </a:t>
            </a:r>
          </a:p>
          <a:p>
            <a:r>
              <a:rPr lang="nl-NL" dirty="0"/>
              <a:t> Na de puberteit neemt omvang en gewicht sterk af </a:t>
            </a:r>
          </a:p>
          <a:p>
            <a:r>
              <a:rPr lang="nl-NL" dirty="0"/>
              <a:t> Het is de </a:t>
            </a:r>
            <a:r>
              <a:rPr lang="nl-NL" b="1" dirty="0"/>
              <a:t>centrale van de immuniteit</a:t>
            </a:r>
          </a:p>
          <a:p>
            <a:r>
              <a:rPr lang="nl-NL" dirty="0"/>
              <a:t> Lichaamsvreemd/lichaamseigen</a:t>
            </a:r>
          </a:p>
          <a:p>
            <a:r>
              <a:rPr lang="nl-NL" dirty="0"/>
              <a:t> Auto-immuunziekte</a:t>
            </a:r>
          </a:p>
          <a:p>
            <a:endParaRPr lang="nl-NL" dirty="0"/>
          </a:p>
        </p:txBody>
      </p:sp>
      <p:pic>
        <p:nvPicPr>
          <p:cNvPr id="4" name="Afbeelding 3">
            <a:extLst>
              <a:ext uri="{FF2B5EF4-FFF2-40B4-BE49-F238E27FC236}">
                <a16:creationId xmlns:a16="http://schemas.microsoft.com/office/drawing/2014/main" id="{53CAB9A7-14B2-4492-A787-46CFC4D8F94F}"/>
              </a:ext>
            </a:extLst>
          </p:cNvPr>
          <p:cNvPicPr>
            <a:picLocks noChangeAspect="1"/>
          </p:cNvPicPr>
          <p:nvPr/>
        </p:nvPicPr>
        <p:blipFill>
          <a:blip r:embed="rId2"/>
          <a:stretch>
            <a:fillRect/>
          </a:stretch>
        </p:blipFill>
        <p:spPr>
          <a:xfrm>
            <a:off x="7192430" y="3158001"/>
            <a:ext cx="3444539" cy="3377477"/>
          </a:xfrm>
          <a:prstGeom prst="rect">
            <a:avLst/>
          </a:prstGeom>
        </p:spPr>
      </p:pic>
    </p:spTree>
    <p:extLst>
      <p:ext uri="{BB962C8B-B14F-4D97-AF65-F5344CB8AC3E}">
        <p14:creationId xmlns:p14="http://schemas.microsoft.com/office/powerpoint/2010/main" val="206929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ABD45-DEF4-4704-B257-34FE0CD73777}"/>
              </a:ext>
            </a:extLst>
          </p:cNvPr>
          <p:cNvSpPr>
            <a:spLocks noGrp="1"/>
          </p:cNvSpPr>
          <p:nvPr>
            <p:ph type="title"/>
          </p:nvPr>
        </p:nvSpPr>
        <p:spPr/>
        <p:txBody>
          <a:bodyPr/>
          <a:lstStyle/>
          <a:p>
            <a:r>
              <a:rPr lang="nl-NL" dirty="0"/>
              <a:t>Verspreid Lymfatisch weefsel</a:t>
            </a:r>
          </a:p>
        </p:txBody>
      </p:sp>
      <p:sp>
        <p:nvSpPr>
          <p:cNvPr id="3" name="Tijdelijke aanduiding voor inhoud 2">
            <a:extLst>
              <a:ext uri="{FF2B5EF4-FFF2-40B4-BE49-F238E27FC236}">
                <a16:creationId xmlns:a16="http://schemas.microsoft.com/office/drawing/2014/main" id="{F81DAB9B-7F52-4D0C-81B3-EA176CA90A8B}"/>
              </a:ext>
            </a:extLst>
          </p:cNvPr>
          <p:cNvSpPr>
            <a:spLocks noGrp="1"/>
          </p:cNvSpPr>
          <p:nvPr>
            <p:ph idx="1"/>
          </p:nvPr>
        </p:nvSpPr>
        <p:spPr/>
        <p:txBody>
          <a:bodyPr/>
          <a:lstStyle/>
          <a:p>
            <a:r>
              <a:rPr lang="nl-NL" dirty="0"/>
              <a:t>Amandelen (keel-, neus- en tong)</a:t>
            </a:r>
          </a:p>
          <a:p>
            <a:r>
              <a:rPr lang="nl-NL" dirty="0"/>
              <a:t> Opening van de buis van Eustachius (verbinding tussen keelholte en middenoor)</a:t>
            </a:r>
          </a:p>
          <a:p>
            <a:r>
              <a:rPr lang="nl-NL" dirty="0"/>
              <a:t> In de wand van het darmkanaal</a:t>
            </a:r>
          </a:p>
          <a:p>
            <a:endParaRPr lang="nl-NL" dirty="0"/>
          </a:p>
          <a:p>
            <a:pPr marL="0" indent="0">
              <a:buNone/>
            </a:pPr>
            <a:endParaRPr lang="nl-NL" dirty="0"/>
          </a:p>
          <a:p>
            <a:pPr marL="0" indent="0">
              <a:buNone/>
            </a:pPr>
            <a:r>
              <a:rPr lang="nl-NL" dirty="0"/>
              <a:t>Taak = lichaam verdedigen tegen binnendringende ziektekiemen.</a:t>
            </a:r>
          </a:p>
          <a:p>
            <a:endParaRPr lang="nl-NL" dirty="0"/>
          </a:p>
        </p:txBody>
      </p:sp>
    </p:spTree>
    <p:extLst>
      <p:ext uri="{BB962C8B-B14F-4D97-AF65-F5344CB8AC3E}">
        <p14:creationId xmlns:p14="http://schemas.microsoft.com/office/powerpoint/2010/main" val="27802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030BF-F8E2-43B7-906B-BB18F4F18B23}"/>
              </a:ext>
            </a:extLst>
          </p:cNvPr>
          <p:cNvSpPr>
            <a:spLocks noGrp="1"/>
          </p:cNvSpPr>
          <p:nvPr>
            <p:ph type="title"/>
          </p:nvPr>
        </p:nvSpPr>
        <p:spPr/>
        <p:txBody>
          <a:bodyPr/>
          <a:lstStyle/>
          <a:p>
            <a:r>
              <a:rPr lang="nl-NL" dirty="0"/>
              <a:t>Endogeen en exogeen</a:t>
            </a:r>
          </a:p>
        </p:txBody>
      </p:sp>
      <p:sp>
        <p:nvSpPr>
          <p:cNvPr id="3" name="Tijdelijke aanduiding voor inhoud 2">
            <a:extLst>
              <a:ext uri="{FF2B5EF4-FFF2-40B4-BE49-F238E27FC236}">
                <a16:creationId xmlns:a16="http://schemas.microsoft.com/office/drawing/2014/main" id="{12FF6693-AB01-4E3C-80B9-36C1CC3D79BC}"/>
              </a:ext>
            </a:extLst>
          </p:cNvPr>
          <p:cNvSpPr>
            <a:spLocks noGrp="1"/>
          </p:cNvSpPr>
          <p:nvPr>
            <p:ph idx="1"/>
          </p:nvPr>
        </p:nvSpPr>
        <p:spPr/>
        <p:txBody>
          <a:bodyPr/>
          <a:lstStyle/>
          <a:p>
            <a:pPr marL="0" indent="0" fontAlgn="base">
              <a:buNone/>
            </a:pPr>
            <a:r>
              <a:rPr lang="nl-NL" b="1" dirty="0"/>
              <a:t>Endogeen en exogeen</a:t>
            </a:r>
            <a:r>
              <a:rPr lang="nl-NL" dirty="0"/>
              <a:t> </a:t>
            </a:r>
          </a:p>
          <a:p>
            <a:pPr fontAlgn="base"/>
            <a:r>
              <a:rPr lang="nl-NL" dirty="0"/>
              <a:t>Ziekten die ontstaan door oorzaken van binnenuit het lichaam noemen we </a:t>
            </a:r>
            <a:r>
              <a:rPr lang="nl-NL" b="1" dirty="0"/>
              <a:t>endogene</a:t>
            </a:r>
            <a:r>
              <a:rPr lang="nl-NL" dirty="0"/>
              <a:t> aandoeningen. Endogene aandoeningen zijn meestal aangeboren: ze zijn genetisch bepaald of zijn ontstaan door verkeerde ontwikkeling tijdens de zwangerschap. Sommige endogene aandoeningen ontstaan tijdens de geboorte of ontwikkeling van een kind.</a:t>
            </a:r>
          </a:p>
          <a:p>
            <a:pPr fontAlgn="base"/>
            <a:r>
              <a:rPr lang="nl-NL" dirty="0"/>
              <a:t> De meeste aandoeningen zijn </a:t>
            </a:r>
            <a:r>
              <a:rPr lang="nl-NL" b="1" dirty="0"/>
              <a:t>exogeen</a:t>
            </a:r>
            <a:r>
              <a:rPr lang="nl-NL" dirty="0"/>
              <a:t>: ze worden veroorzaakt door iets buiten het lichaam. Dan kan een virus of bacterie zijn, maar ook een ongeluk of chemische stoffen kunnen aandoeningen veroorzaken.  </a:t>
            </a:r>
          </a:p>
          <a:p>
            <a:endParaRPr lang="nl-NL" dirty="0"/>
          </a:p>
        </p:txBody>
      </p:sp>
    </p:spTree>
    <p:extLst>
      <p:ext uri="{BB962C8B-B14F-4D97-AF65-F5344CB8AC3E}">
        <p14:creationId xmlns:p14="http://schemas.microsoft.com/office/powerpoint/2010/main" val="334228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C06F8-ADE5-4645-9072-E9226129FE77}"/>
              </a:ext>
            </a:extLst>
          </p:cNvPr>
          <p:cNvSpPr>
            <a:spLocks noGrp="1"/>
          </p:cNvSpPr>
          <p:nvPr>
            <p:ph type="title"/>
          </p:nvPr>
        </p:nvSpPr>
        <p:spPr/>
        <p:txBody>
          <a:bodyPr/>
          <a:lstStyle/>
          <a:p>
            <a:r>
              <a:rPr lang="nl-NL" dirty="0"/>
              <a:t>Auto-immuunziekte</a:t>
            </a:r>
          </a:p>
        </p:txBody>
      </p:sp>
      <p:sp>
        <p:nvSpPr>
          <p:cNvPr id="3" name="Tijdelijke aanduiding voor inhoud 2">
            <a:extLst>
              <a:ext uri="{FF2B5EF4-FFF2-40B4-BE49-F238E27FC236}">
                <a16:creationId xmlns:a16="http://schemas.microsoft.com/office/drawing/2014/main" id="{EBCCE5AB-142A-4D1F-8035-1A5C755E6DEF}"/>
              </a:ext>
            </a:extLst>
          </p:cNvPr>
          <p:cNvSpPr>
            <a:spLocks noGrp="1"/>
          </p:cNvSpPr>
          <p:nvPr>
            <p:ph idx="1"/>
          </p:nvPr>
        </p:nvSpPr>
        <p:spPr/>
        <p:txBody>
          <a:bodyPr/>
          <a:lstStyle/>
          <a:p>
            <a:pPr fontAlgn="base"/>
            <a:r>
              <a:rPr lang="nl-NL" b="1" dirty="0">
                <a:latin typeface="Arial" panose="020B0604020202020204" pitchFamily="34" charset="0"/>
                <a:cs typeface="Arial" panose="020B0604020202020204" pitchFamily="34" charset="0"/>
              </a:rPr>
              <a:t>Fouten in het afweersysteem</a:t>
            </a:r>
            <a:r>
              <a:rPr lang="nl-NL" dirty="0">
                <a:latin typeface="Arial" panose="020B0604020202020204" pitchFamily="34" charset="0"/>
                <a:cs typeface="Arial" panose="020B0604020202020204" pitchFamily="34" charset="0"/>
              </a:rPr>
              <a:t> </a:t>
            </a:r>
          </a:p>
          <a:p>
            <a:pPr fontAlgn="base"/>
            <a:r>
              <a:rPr lang="nl-NL" dirty="0">
                <a:latin typeface="Arial" panose="020B0604020202020204" pitchFamily="34" charset="0"/>
                <a:cs typeface="Arial" panose="020B0604020202020204" pitchFamily="34" charset="0"/>
              </a:rPr>
              <a:t>Soms keert het afweersysteem zich tegen het lichaam zelf. Normaal gesproken reageert het menselijk afweersysteem tegen alles wat lichaamsvreemd is, dus tegen stoffen die normaal gesproken niet in het lichaam voorkomen. Soms herkent het lichaam een lichaamseigen stof onterecht als lichaamsvreemd. Dan ontstaat een auto-immuunziekte. Een allergie ontstaat als het afweersysteem heftig reageert op een stof waarop het eigenlijk niet hoeft te reageren. Een bekend voorbeeld is reactie op stof bij huisstofmijtallergie of reactie op pollen bij hooikoorts </a:t>
            </a:r>
          </a:p>
          <a:p>
            <a:endParaRPr lang="nl-NL" dirty="0"/>
          </a:p>
        </p:txBody>
      </p:sp>
    </p:spTree>
    <p:extLst>
      <p:ext uri="{BB962C8B-B14F-4D97-AF65-F5344CB8AC3E}">
        <p14:creationId xmlns:p14="http://schemas.microsoft.com/office/powerpoint/2010/main" val="243961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5D85E-1E28-4081-8203-1124DC7D2DB2}"/>
              </a:ext>
            </a:extLst>
          </p:cNvPr>
          <p:cNvSpPr>
            <a:spLocks noGrp="1"/>
          </p:cNvSpPr>
          <p:nvPr>
            <p:ph type="title"/>
          </p:nvPr>
        </p:nvSpPr>
        <p:spPr/>
        <p:txBody>
          <a:bodyPr/>
          <a:lstStyle/>
          <a:p>
            <a:r>
              <a:rPr lang="nl-NL" dirty="0"/>
              <a:t>Vragen en huiswerk </a:t>
            </a:r>
          </a:p>
        </p:txBody>
      </p:sp>
      <p:sp>
        <p:nvSpPr>
          <p:cNvPr id="3" name="Tijdelijke aanduiding voor inhoud 2">
            <a:extLst>
              <a:ext uri="{FF2B5EF4-FFF2-40B4-BE49-F238E27FC236}">
                <a16:creationId xmlns:a16="http://schemas.microsoft.com/office/drawing/2014/main" id="{D1A68341-AF9E-4929-81ED-E4E982AC0C59}"/>
              </a:ext>
            </a:extLst>
          </p:cNvPr>
          <p:cNvSpPr>
            <a:spLocks noGrp="1"/>
          </p:cNvSpPr>
          <p:nvPr>
            <p:ph idx="1"/>
          </p:nvPr>
        </p:nvSpPr>
        <p:spPr/>
        <p:txBody>
          <a:bodyPr/>
          <a:lstStyle/>
          <a:p>
            <a:r>
              <a:rPr lang="nl-NL" dirty="0"/>
              <a:t>Boek: Anatomie &amp; Fysiologie  H 3.5, H 5</a:t>
            </a:r>
          </a:p>
          <a:p>
            <a:r>
              <a:rPr lang="nl-NL" dirty="0"/>
              <a:t>Theoriebron </a:t>
            </a:r>
            <a:r>
              <a:rPr lang="nl-NL"/>
              <a:t>Infectieziekten (wiki week 2)</a:t>
            </a:r>
            <a:endParaRPr lang="nl-NL" dirty="0"/>
          </a:p>
          <a:p>
            <a:r>
              <a:rPr lang="nl-NL" dirty="0"/>
              <a:t>Boek: Medische Kennis H 2.4</a:t>
            </a:r>
          </a:p>
          <a:p>
            <a:r>
              <a:rPr lang="nl-NL" dirty="0"/>
              <a:t>Maken Taak 2B</a:t>
            </a:r>
          </a:p>
          <a:p>
            <a:pPr marL="0" indent="0">
              <a:buNone/>
            </a:pPr>
            <a:endParaRPr lang="nl-NL" dirty="0"/>
          </a:p>
        </p:txBody>
      </p:sp>
    </p:spTree>
    <p:extLst>
      <p:ext uri="{BB962C8B-B14F-4D97-AF65-F5344CB8AC3E}">
        <p14:creationId xmlns:p14="http://schemas.microsoft.com/office/powerpoint/2010/main" val="292737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296DE-7BCB-4BDE-B8FC-3CD1754AF610}"/>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6F962440-3158-4E96-B1E5-36B218721B20}"/>
              </a:ext>
            </a:extLst>
          </p:cNvPr>
          <p:cNvSpPr>
            <a:spLocks noGrp="1"/>
          </p:cNvSpPr>
          <p:nvPr>
            <p:ph idx="1"/>
          </p:nvPr>
        </p:nvSpPr>
        <p:spPr/>
        <p:txBody>
          <a:bodyPr/>
          <a:lstStyle/>
          <a:p>
            <a:endParaRPr lang="nl-NL" dirty="0"/>
          </a:p>
        </p:txBody>
      </p:sp>
      <p:sp>
        <p:nvSpPr>
          <p:cNvPr id="4" name="Rechthoek 3">
            <a:extLst>
              <a:ext uri="{FF2B5EF4-FFF2-40B4-BE49-F238E27FC236}">
                <a16:creationId xmlns:a16="http://schemas.microsoft.com/office/drawing/2014/main" id="{E2B2110F-90AA-4EEE-BFC9-54CF4F8F6A92}"/>
              </a:ext>
            </a:extLst>
          </p:cNvPr>
          <p:cNvSpPr/>
          <p:nvPr/>
        </p:nvSpPr>
        <p:spPr>
          <a:xfrm>
            <a:off x="1812022" y="2768368"/>
            <a:ext cx="2265028" cy="109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Je kunt uitleggen hoe het afweersysteem in de basis werkt</a:t>
            </a:r>
          </a:p>
        </p:txBody>
      </p:sp>
      <p:sp>
        <p:nvSpPr>
          <p:cNvPr id="7" name="Rechthoek 6">
            <a:extLst>
              <a:ext uri="{FF2B5EF4-FFF2-40B4-BE49-F238E27FC236}">
                <a16:creationId xmlns:a16="http://schemas.microsoft.com/office/drawing/2014/main" id="{3A4E080C-0132-4F62-842D-B4368C385282}"/>
              </a:ext>
            </a:extLst>
          </p:cNvPr>
          <p:cNvSpPr/>
          <p:nvPr/>
        </p:nvSpPr>
        <p:spPr>
          <a:xfrm>
            <a:off x="5763236" y="2835478"/>
            <a:ext cx="2634143" cy="1031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Je kent de begrippen endogeen en exogeen</a:t>
            </a:r>
          </a:p>
        </p:txBody>
      </p:sp>
      <p:sp>
        <p:nvSpPr>
          <p:cNvPr id="8" name="Rechthoek 7">
            <a:extLst>
              <a:ext uri="{FF2B5EF4-FFF2-40B4-BE49-F238E27FC236}">
                <a16:creationId xmlns:a16="http://schemas.microsoft.com/office/drawing/2014/main" id="{48ED5DED-F4FD-4AA6-A5AC-F2CE1576F09D}"/>
              </a:ext>
            </a:extLst>
          </p:cNvPr>
          <p:cNvSpPr/>
          <p:nvPr/>
        </p:nvSpPr>
        <p:spPr>
          <a:xfrm>
            <a:off x="3473042" y="4219662"/>
            <a:ext cx="2634143" cy="1342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Je kent het begrip auto- immuunziekte en hoe dit ontstaat</a:t>
            </a:r>
          </a:p>
        </p:txBody>
      </p:sp>
    </p:spTree>
    <p:extLst>
      <p:ext uri="{BB962C8B-B14F-4D97-AF65-F5344CB8AC3E}">
        <p14:creationId xmlns:p14="http://schemas.microsoft.com/office/powerpoint/2010/main" val="332065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735BA-A485-45FD-867F-D13FB43BC867}"/>
              </a:ext>
            </a:extLst>
          </p:cNvPr>
          <p:cNvSpPr>
            <a:spLocks noGrp="1"/>
          </p:cNvSpPr>
          <p:nvPr>
            <p:ph type="title"/>
          </p:nvPr>
        </p:nvSpPr>
        <p:spPr/>
        <p:txBody>
          <a:bodyPr/>
          <a:lstStyle/>
          <a:p>
            <a:r>
              <a:rPr lang="nl-NL" dirty="0"/>
              <a:t>Bespreken taak 1 b </a:t>
            </a:r>
          </a:p>
        </p:txBody>
      </p:sp>
      <p:sp>
        <p:nvSpPr>
          <p:cNvPr id="3" name="Tijdelijke aanduiding voor inhoud 2">
            <a:extLst>
              <a:ext uri="{FF2B5EF4-FFF2-40B4-BE49-F238E27FC236}">
                <a16:creationId xmlns:a16="http://schemas.microsoft.com/office/drawing/2014/main" id="{413C07C1-2A2A-4936-9AEC-4428C78AC9E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31017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71C6A-BEA8-489A-B527-AF35CFAFFAAA}"/>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750986A1-D3CA-4ACD-B55E-90CDD556FD2D}"/>
              </a:ext>
            </a:extLst>
          </p:cNvPr>
          <p:cNvPicPr>
            <a:picLocks noGrp="1" noChangeAspect="1"/>
          </p:cNvPicPr>
          <p:nvPr>
            <p:ph idx="1"/>
          </p:nvPr>
        </p:nvPicPr>
        <p:blipFill>
          <a:blip r:embed="rId2"/>
          <a:stretch>
            <a:fillRect/>
          </a:stretch>
        </p:blipFill>
        <p:spPr>
          <a:xfrm>
            <a:off x="2046914" y="747273"/>
            <a:ext cx="6599500" cy="5124438"/>
          </a:xfrm>
          <a:prstGeom prst="rect">
            <a:avLst/>
          </a:prstGeom>
        </p:spPr>
      </p:pic>
    </p:spTree>
    <p:extLst>
      <p:ext uri="{BB962C8B-B14F-4D97-AF65-F5344CB8AC3E}">
        <p14:creationId xmlns:p14="http://schemas.microsoft.com/office/powerpoint/2010/main" val="426683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D26AD-48BB-4EF8-ABCD-638E39A51810}"/>
              </a:ext>
            </a:extLst>
          </p:cNvPr>
          <p:cNvSpPr>
            <a:spLocks noGrp="1"/>
          </p:cNvSpPr>
          <p:nvPr>
            <p:ph type="title"/>
          </p:nvPr>
        </p:nvSpPr>
        <p:spPr/>
        <p:txBody>
          <a:bodyPr/>
          <a:lstStyle/>
          <a:p>
            <a:r>
              <a:rPr lang="nl-NL" dirty="0"/>
              <a:t>Afweer </a:t>
            </a:r>
          </a:p>
        </p:txBody>
      </p:sp>
      <p:pic>
        <p:nvPicPr>
          <p:cNvPr id="4" name="Tijdelijke aanduiding voor inhoud 3">
            <a:extLst>
              <a:ext uri="{FF2B5EF4-FFF2-40B4-BE49-F238E27FC236}">
                <a16:creationId xmlns:a16="http://schemas.microsoft.com/office/drawing/2014/main" id="{F1C93ECC-507A-44C4-8F62-A00F9D4E0D62}"/>
              </a:ext>
            </a:extLst>
          </p:cNvPr>
          <p:cNvPicPr>
            <a:picLocks noGrp="1" noChangeAspect="1"/>
          </p:cNvPicPr>
          <p:nvPr>
            <p:ph idx="1"/>
          </p:nvPr>
        </p:nvPicPr>
        <p:blipFill>
          <a:blip r:embed="rId2"/>
          <a:stretch>
            <a:fillRect/>
          </a:stretch>
        </p:blipFill>
        <p:spPr>
          <a:xfrm>
            <a:off x="1463410" y="2010390"/>
            <a:ext cx="7853505" cy="4417597"/>
          </a:xfrm>
          <a:prstGeom prst="rect">
            <a:avLst/>
          </a:prstGeom>
        </p:spPr>
      </p:pic>
    </p:spTree>
    <p:extLst>
      <p:ext uri="{BB962C8B-B14F-4D97-AF65-F5344CB8AC3E}">
        <p14:creationId xmlns:p14="http://schemas.microsoft.com/office/powerpoint/2010/main" val="425468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9DF60-9480-4EE8-B605-0B50EF744D84}"/>
              </a:ext>
            </a:extLst>
          </p:cNvPr>
          <p:cNvSpPr>
            <a:spLocks noGrp="1"/>
          </p:cNvSpPr>
          <p:nvPr>
            <p:ph type="title"/>
          </p:nvPr>
        </p:nvSpPr>
        <p:spPr>
          <a:xfrm>
            <a:off x="1251677" y="645105"/>
            <a:ext cx="4357499" cy="1320855"/>
          </a:xfrm>
        </p:spPr>
        <p:txBody>
          <a:bodyPr>
            <a:normAutofit/>
          </a:bodyPr>
          <a:lstStyle/>
          <a:p>
            <a:r>
              <a:rPr lang="nl-NL" sz="4400"/>
              <a:t>Lymfatisch systeem</a:t>
            </a:r>
          </a:p>
        </p:txBody>
      </p:sp>
      <p:sp>
        <p:nvSpPr>
          <p:cNvPr id="3" name="Tijdelijke aanduiding voor inhoud 2">
            <a:extLst>
              <a:ext uri="{FF2B5EF4-FFF2-40B4-BE49-F238E27FC236}">
                <a16:creationId xmlns:a16="http://schemas.microsoft.com/office/drawing/2014/main" id="{B56F5EB6-716B-4788-8CF2-3DC26A8B8539}"/>
              </a:ext>
            </a:extLst>
          </p:cNvPr>
          <p:cNvSpPr>
            <a:spLocks noGrp="1"/>
          </p:cNvSpPr>
          <p:nvPr>
            <p:ph idx="1"/>
          </p:nvPr>
        </p:nvSpPr>
        <p:spPr>
          <a:xfrm>
            <a:off x="1251678" y="2286001"/>
            <a:ext cx="4363595" cy="3593591"/>
          </a:xfrm>
        </p:spPr>
        <p:txBody>
          <a:bodyPr>
            <a:normAutofit/>
          </a:bodyPr>
          <a:lstStyle/>
          <a:p>
            <a:pPr>
              <a:lnSpc>
                <a:spcPct val="100000"/>
              </a:lnSpc>
            </a:pPr>
            <a:r>
              <a:rPr lang="nl-NL" sz="1600"/>
              <a:t>Het lymfatisch systeem bestaat uit het lymfevatenstelsel en een groot aantal lymfatische organen. </a:t>
            </a:r>
          </a:p>
          <a:p>
            <a:pPr>
              <a:lnSpc>
                <a:spcPct val="100000"/>
              </a:lnSpc>
            </a:pPr>
            <a:endParaRPr lang="nl-NL" sz="1600"/>
          </a:p>
          <a:p>
            <a:pPr>
              <a:lnSpc>
                <a:spcPct val="100000"/>
              </a:lnSpc>
            </a:pPr>
            <a:r>
              <a:rPr lang="nl-NL" sz="1600" b="1"/>
              <a:t>Lymfatische organen:</a:t>
            </a:r>
            <a:r>
              <a:rPr lang="nl-NL" sz="1600"/>
              <a:t> verzamelnaam voor alle organen waarin lymfatisch weefsel voorkomt</a:t>
            </a:r>
          </a:p>
          <a:p>
            <a:pPr>
              <a:lnSpc>
                <a:spcPct val="100000"/>
              </a:lnSpc>
            </a:pPr>
            <a:r>
              <a:rPr lang="nl-NL" sz="1600"/>
              <a:t> De vele lymfeknopen in het lymfevatenstelsel</a:t>
            </a:r>
          </a:p>
          <a:p>
            <a:pPr>
              <a:lnSpc>
                <a:spcPct val="100000"/>
              </a:lnSpc>
            </a:pPr>
            <a:r>
              <a:rPr lang="nl-NL" sz="1600"/>
              <a:t> De milt</a:t>
            </a:r>
          </a:p>
          <a:p>
            <a:pPr>
              <a:lnSpc>
                <a:spcPct val="100000"/>
              </a:lnSpc>
            </a:pPr>
            <a:r>
              <a:rPr lang="nl-NL" sz="1600"/>
              <a:t> De thymus </a:t>
            </a:r>
          </a:p>
          <a:p>
            <a:pPr>
              <a:lnSpc>
                <a:spcPct val="100000"/>
              </a:lnSpc>
            </a:pPr>
            <a:r>
              <a:rPr lang="nl-NL" sz="1600"/>
              <a:t> Verspreid lymfatisch weefsel, zoals de amandelen (tonsillen) </a:t>
            </a:r>
          </a:p>
          <a:p>
            <a:pPr>
              <a:lnSpc>
                <a:spcPct val="100000"/>
              </a:lnSpc>
            </a:pPr>
            <a:endParaRPr lang="nl-NL" sz="1600"/>
          </a:p>
        </p:txBody>
      </p:sp>
      <p:pic>
        <p:nvPicPr>
          <p:cNvPr id="4" name="Afbeelding 3">
            <a:extLst>
              <a:ext uri="{FF2B5EF4-FFF2-40B4-BE49-F238E27FC236}">
                <a16:creationId xmlns:a16="http://schemas.microsoft.com/office/drawing/2014/main" id="{FFBE17C2-B164-4CF6-9375-D36E1505907E}"/>
              </a:ext>
            </a:extLst>
          </p:cNvPr>
          <p:cNvPicPr>
            <a:picLocks noChangeAspect="1"/>
          </p:cNvPicPr>
          <p:nvPr/>
        </p:nvPicPr>
        <p:blipFill rotWithShape="1">
          <a:blip r:embed="rId2"/>
          <a:srcRect l="14674" r="29007" b="-2"/>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66133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16DC2-4EDC-4DF9-9D5D-9B2681C3D4D7}"/>
              </a:ext>
            </a:extLst>
          </p:cNvPr>
          <p:cNvSpPr>
            <a:spLocks noGrp="1"/>
          </p:cNvSpPr>
          <p:nvPr>
            <p:ph type="title"/>
          </p:nvPr>
        </p:nvSpPr>
        <p:spPr/>
        <p:txBody>
          <a:bodyPr/>
          <a:lstStyle/>
          <a:p>
            <a:r>
              <a:rPr lang="nl-NL" dirty="0"/>
              <a:t>Lymfocyten</a:t>
            </a:r>
          </a:p>
        </p:txBody>
      </p:sp>
      <p:sp>
        <p:nvSpPr>
          <p:cNvPr id="3" name="Tijdelijke aanduiding voor inhoud 2">
            <a:extLst>
              <a:ext uri="{FF2B5EF4-FFF2-40B4-BE49-F238E27FC236}">
                <a16:creationId xmlns:a16="http://schemas.microsoft.com/office/drawing/2014/main" id="{B17B3243-DD89-4EBE-8563-BF3F213668DB}"/>
              </a:ext>
            </a:extLst>
          </p:cNvPr>
          <p:cNvSpPr>
            <a:spLocks noGrp="1"/>
          </p:cNvSpPr>
          <p:nvPr>
            <p:ph idx="1"/>
          </p:nvPr>
        </p:nvSpPr>
        <p:spPr/>
        <p:txBody>
          <a:bodyPr/>
          <a:lstStyle/>
          <a:p>
            <a:r>
              <a:rPr lang="nl-NL" dirty="0"/>
              <a:t>Het lymfatische weefsel wordt gekenmerkt door lymfocyten-ophopingen. Deze </a:t>
            </a:r>
            <a:r>
              <a:rPr lang="nl-NL" b="1" dirty="0"/>
              <a:t>lymfocyten</a:t>
            </a:r>
            <a:r>
              <a:rPr lang="nl-NL" dirty="0"/>
              <a:t> zorgen voor de specifieke weerstand (</a:t>
            </a:r>
            <a:r>
              <a:rPr lang="nl-NL" i="1" dirty="0"/>
              <a:t>immuniteit)</a:t>
            </a:r>
            <a:r>
              <a:rPr lang="nl-NL" dirty="0"/>
              <a:t>. </a:t>
            </a:r>
          </a:p>
          <a:p>
            <a:r>
              <a:rPr lang="nl-NL" dirty="0"/>
              <a:t> Zij zijn gericht tegen bepaalde bacteriën en virussen en vormen antistoffen wanneer er antigenen het lichaam binnendringen.</a:t>
            </a:r>
          </a:p>
          <a:p>
            <a:endParaRPr lang="nl-NL" dirty="0"/>
          </a:p>
        </p:txBody>
      </p:sp>
    </p:spTree>
    <p:extLst>
      <p:ext uri="{BB962C8B-B14F-4D97-AF65-F5344CB8AC3E}">
        <p14:creationId xmlns:p14="http://schemas.microsoft.com/office/powerpoint/2010/main" val="352954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0195A-71D6-40D9-9096-87FB50604EC6}"/>
              </a:ext>
            </a:extLst>
          </p:cNvPr>
          <p:cNvSpPr>
            <a:spLocks noGrp="1"/>
          </p:cNvSpPr>
          <p:nvPr>
            <p:ph type="title"/>
          </p:nvPr>
        </p:nvSpPr>
        <p:spPr/>
        <p:txBody>
          <a:bodyPr/>
          <a:lstStyle/>
          <a:p>
            <a:r>
              <a:rPr lang="nl-NL" dirty="0"/>
              <a:t>Lymfeknopen</a:t>
            </a:r>
          </a:p>
        </p:txBody>
      </p:sp>
      <p:sp>
        <p:nvSpPr>
          <p:cNvPr id="3" name="Tijdelijke aanduiding voor inhoud 2">
            <a:extLst>
              <a:ext uri="{FF2B5EF4-FFF2-40B4-BE49-F238E27FC236}">
                <a16:creationId xmlns:a16="http://schemas.microsoft.com/office/drawing/2014/main" id="{F18672BC-73AD-4348-86E2-10AFD50F51FB}"/>
              </a:ext>
            </a:extLst>
          </p:cNvPr>
          <p:cNvSpPr>
            <a:spLocks noGrp="1"/>
          </p:cNvSpPr>
          <p:nvPr>
            <p:ph idx="1"/>
          </p:nvPr>
        </p:nvSpPr>
        <p:spPr/>
        <p:txBody>
          <a:bodyPr/>
          <a:lstStyle/>
          <a:p>
            <a:r>
              <a:rPr lang="nl-NL" dirty="0"/>
              <a:t>Kleine, erwtvormige orgaantjes met aan de buitenkant </a:t>
            </a:r>
            <a:r>
              <a:rPr lang="nl-NL" b="1" dirty="0"/>
              <a:t>lymfefollikels</a:t>
            </a:r>
            <a:r>
              <a:rPr lang="nl-NL" dirty="0"/>
              <a:t>, dit zijn ophopingen van de eerder genoemde </a:t>
            </a:r>
            <a:r>
              <a:rPr lang="nl-NL" b="1" dirty="0"/>
              <a:t>lymfocyten</a:t>
            </a:r>
          </a:p>
          <a:p>
            <a:pPr marL="0" indent="0">
              <a:buNone/>
            </a:pPr>
            <a:endParaRPr lang="nl-NL" dirty="0"/>
          </a:p>
          <a:p>
            <a:r>
              <a:rPr lang="nl-NL" dirty="0"/>
              <a:t> Zorgen ook voor fagocytose (vernietiging) van bacteriën en andere ziektekiemen.</a:t>
            </a:r>
          </a:p>
          <a:p>
            <a:pPr marL="0" indent="0">
              <a:buNone/>
            </a:pPr>
            <a:endParaRPr lang="nl-NL" dirty="0"/>
          </a:p>
          <a:p>
            <a:r>
              <a:rPr lang="nl-NL" dirty="0"/>
              <a:t> Zijn filterstations voor de lymfe die uit verschillende delen van het lichaam worden aangevoerd. </a:t>
            </a:r>
          </a:p>
          <a:p>
            <a:endParaRPr lang="nl-NL" dirty="0"/>
          </a:p>
        </p:txBody>
      </p:sp>
    </p:spTree>
    <p:extLst>
      <p:ext uri="{BB962C8B-B14F-4D97-AF65-F5344CB8AC3E}">
        <p14:creationId xmlns:p14="http://schemas.microsoft.com/office/powerpoint/2010/main" val="59684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8D7EB-0C47-4C03-A3AD-D060A1FB0A87}"/>
              </a:ext>
            </a:extLst>
          </p:cNvPr>
          <p:cNvSpPr>
            <a:spLocks noGrp="1"/>
          </p:cNvSpPr>
          <p:nvPr>
            <p:ph type="title"/>
          </p:nvPr>
        </p:nvSpPr>
        <p:spPr>
          <a:xfrm>
            <a:off x="1251677" y="645105"/>
            <a:ext cx="4357499" cy="1320855"/>
          </a:xfrm>
        </p:spPr>
        <p:txBody>
          <a:bodyPr>
            <a:normAutofit/>
          </a:bodyPr>
          <a:lstStyle/>
          <a:p>
            <a:r>
              <a:rPr lang="nl-NL" sz="4400"/>
              <a:t>Milt</a:t>
            </a:r>
          </a:p>
        </p:txBody>
      </p:sp>
      <p:sp>
        <p:nvSpPr>
          <p:cNvPr id="3" name="Tijdelijke aanduiding voor inhoud 2">
            <a:extLst>
              <a:ext uri="{FF2B5EF4-FFF2-40B4-BE49-F238E27FC236}">
                <a16:creationId xmlns:a16="http://schemas.microsoft.com/office/drawing/2014/main" id="{35536888-FFBE-4B91-BA9C-DCB9DB027401}"/>
              </a:ext>
            </a:extLst>
          </p:cNvPr>
          <p:cNvSpPr>
            <a:spLocks noGrp="1"/>
          </p:cNvSpPr>
          <p:nvPr>
            <p:ph idx="1"/>
          </p:nvPr>
        </p:nvSpPr>
        <p:spPr>
          <a:xfrm>
            <a:off x="1251678" y="2286001"/>
            <a:ext cx="4363595" cy="3593591"/>
          </a:xfrm>
        </p:spPr>
        <p:txBody>
          <a:bodyPr>
            <a:normAutofit/>
          </a:bodyPr>
          <a:lstStyle/>
          <a:p>
            <a:r>
              <a:rPr lang="nl-NL" dirty="0"/>
              <a:t>Ligt links onder het middenrif en achter de maag en is het grootste lymfatische orgaan.</a:t>
            </a:r>
          </a:p>
          <a:p>
            <a:r>
              <a:rPr lang="nl-NL" dirty="0"/>
              <a:t> Fagocytose </a:t>
            </a:r>
          </a:p>
          <a:p>
            <a:r>
              <a:rPr lang="nl-NL" dirty="0"/>
              <a:t> Vorming van lymfocyten</a:t>
            </a:r>
          </a:p>
          <a:p>
            <a:r>
              <a:rPr lang="nl-NL" dirty="0"/>
              <a:t> Afbraak van rode bloedcellen</a:t>
            </a:r>
          </a:p>
          <a:p>
            <a:r>
              <a:rPr lang="nl-NL" dirty="0"/>
              <a:t> Bloedreservoir</a:t>
            </a:r>
          </a:p>
          <a:p>
            <a:r>
              <a:rPr lang="nl-NL" dirty="0"/>
              <a:t> Productie van rode bloedcellen vóór de geboorte </a:t>
            </a:r>
          </a:p>
          <a:p>
            <a:endParaRPr lang="nl-NL" dirty="0"/>
          </a:p>
        </p:txBody>
      </p:sp>
      <p:pic>
        <p:nvPicPr>
          <p:cNvPr id="4" name="Afbeelding 3">
            <a:extLst>
              <a:ext uri="{FF2B5EF4-FFF2-40B4-BE49-F238E27FC236}">
                <a16:creationId xmlns:a16="http://schemas.microsoft.com/office/drawing/2014/main" id="{E777DB04-44F6-408E-AE37-34530E411F4C}"/>
              </a:ext>
            </a:extLst>
          </p:cNvPr>
          <p:cNvPicPr>
            <a:picLocks noChangeAspect="1"/>
          </p:cNvPicPr>
          <p:nvPr/>
        </p:nvPicPr>
        <p:blipFill rotWithShape="1">
          <a:blip r:embed="rId2"/>
          <a:srcRect l="24909" r="1"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18235888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126</TotalTime>
  <Words>313</Words>
  <Application>Microsoft Office PowerPoint</Application>
  <PresentationFormat>Breedbeeld</PresentationFormat>
  <Paragraphs>57</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Gill Sans MT</vt:lpstr>
      <vt:lpstr>Impact</vt:lpstr>
      <vt:lpstr>Badge</vt:lpstr>
      <vt:lpstr>Afweer  en     lymfatisch stelsel  les 2</vt:lpstr>
      <vt:lpstr>Leerdoelen</vt:lpstr>
      <vt:lpstr>Bespreken taak 1 b </vt:lpstr>
      <vt:lpstr>PowerPoint-presentatie</vt:lpstr>
      <vt:lpstr>Afweer </vt:lpstr>
      <vt:lpstr>Lymfatisch systeem</vt:lpstr>
      <vt:lpstr>Lymfocyten</vt:lpstr>
      <vt:lpstr>Lymfeknopen</vt:lpstr>
      <vt:lpstr>Milt</vt:lpstr>
      <vt:lpstr>Thymus ( zwezerik)</vt:lpstr>
      <vt:lpstr>Verspreid Lymfatisch weefsel</vt:lpstr>
      <vt:lpstr>Endogeen en exogeen</vt:lpstr>
      <vt:lpstr>Auto-immuunziekte</vt:lpstr>
      <vt:lpstr>Vragen en huiswerk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Afweer  en     lymfatisch stelsel  les 2</dc:title>
  <dc:creator>Rhea Houtkruijer</dc:creator>
  <cp:lastModifiedBy>Rhea Houtkruijer</cp:lastModifiedBy>
  <cp:revision>4</cp:revision>
  <dcterms:created xsi:type="dcterms:W3CDTF">2020-09-07T09:11:31Z</dcterms:created>
  <dcterms:modified xsi:type="dcterms:W3CDTF">2020-09-07T11:20:58Z</dcterms:modified>
</cp:coreProperties>
</file>